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harts/colors4.xml" ContentType="application/vnd.ms-office.chartcolorstyl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style3.xml" ContentType="application/vnd.ms-office.chartstyle+xml"/>
  <Override PartName="/ppt/charts/style4.xml" ContentType="application/vnd.ms-office.chart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73" r:id="rId2"/>
    <p:sldId id="272" r:id="rId3"/>
    <p:sldId id="280" r:id="rId4"/>
    <p:sldId id="281" r:id="rId5"/>
    <p:sldId id="282" r:id="rId6"/>
  </p:sldIdLst>
  <p:sldSz cx="9906000" cy="6858000" type="A4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3300"/>
    <a:srgbClr val="FF0000"/>
    <a:srgbClr val="CC6600"/>
    <a:srgbClr val="3399FF"/>
    <a:srgbClr val="00FFFF"/>
    <a:srgbClr val="00FF99"/>
    <a:srgbClr val="4775A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8829" autoAdjust="0"/>
  </p:normalViewPr>
  <p:slideViewPr>
    <p:cSldViewPr snapToGrid="0">
      <p:cViewPr varScale="1">
        <p:scale>
          <a:sx n="91" d="100"/>
          <a:sy n="91" d="100"/>
        </p:scale>
        <p:origin x="31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ST Arabic Medium" panose="020B0604030504020204" pitchFamily="34" charset="-78"/>
              <a:ea typeface="+mn-ea"/>
              <a:cs typeface="SST Arabic Medium" panose="020B0604030504020204" pitchFamily="34" charset="-78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عينات التي تم تحليلها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8DF-470E-8ADC-42A3193060B9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8DF-470E-8ADC-42A31930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SST Arabic Medium" panose="020B0604030504020204" pitchFamily="34" charset="-78"/>
                    <a:ea typeface="+mn-ea"/>
                    <a:cs typeface="SST Arabic Medium" panose="020B0604030504020204" pitchFamily="34" charset="-78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ورقة1!$A$2:$A$4</c:f>
              <c:strCache>
                <c:ptCount val="3"/>
                <c:pt idx="0">
                  <c:v>المجموع الكلي</c:v>
                </c:pt>
                <c:pt idx="1">
                  <c:v>صالحة</c:v>
                </c:pt>
                <c:pt idx="2">
                  <c:v>غير صالحة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1552</c:v>
                </c:pt>
                <c:pt idx="1">
                  <c:v>1502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DF-470E-8ADC-42A3193060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9031808"/>
        <c:axId val="128861888"/>
        <c:axId val="38305792"/>
      </c:bar3DChart>
      <c:catAx>
        <c:axId val="39031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128861888"/>
        <c:crosses val="autoZero"/>
        <c:auto val="1"/>
        <c:lblAlgn val="ctr"/>
        <c:lblOffset val="100"/>
        <c:noMultiLvlLbl val="0"/>
      </c:catAx>
      <c:valAx>
        <c:axId val="12886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39031808"/>
        <c:crosses val="autoZero"/>
        <c:crossBetween val="between"/>
      </c:valAx>
      <c:serAx>
        <c:axId val="38305792"/>
        <c:scaling>
          <c:orientation val="minMax"/>
        </c:scaling>
        <c:delete val="1"/>
        <c:axPos val="b"/>
        <c:majorTickMark val="none"/>
        <c:minorTickMark val="none"/>
        <c:tickLblPos val="nextTo"/>
        <c:crossAx val="12886188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SST Arabic Medium" panose="020B0604030504020204" pitchFamily="34" charset="-78"/>
              <a:ea typeface="+mn-ea"/>
              <a:cs typeface="SST Arabic Medium" panose="020B0604030504020204" pitchFamily="34" charset="-78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SST Arabic Medium" panose="020B0604030504020204" pitchFamily="34" charset="-78"/>
          <a:cs typeface="SST Arabic Medium" panose="020B0604030504020204" pitchFamily="34" charset="-78"/>
        </a:defRPr>
      </a:pPr>
      <a:endParaRPr lang="ar-S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r>
              <a:rPr lang="ar-SA" sz="1200"/>
              <a:t>نسبة العينات الملوثة في نطاق البلديات</a:t>
            </a:r>
          </a:p>
        </c:rich>
      </c:tx>
      <c:layout>
        <c:manualLayout>
          <c:xMode val="edge"/>
          <c:yMode val="edge"/>
          <c:x val="0.25955120408321058"/>
          <c:y val="4.6026054854359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ST Arabic Medium" panose="020B0604030504020204" pitchFamily="34" charset="-78"/>
              <a:ea typeface="+mn-ea"/>
              <a:cs typeface="SST Arabic Medium" panose="020B0604030504020204" pitchFamily="34" charset="-78"/>
            </a:defRPr>
          </a:pPr>
          <a:endParaRPr lang="ar-SA"/>
        </a:p>
      </c:txPr>
    </c:title>
    <c:autoTitleDeleted val="0"/>
    <c:view3D>
      <c:rotX val="10"/>
      <c:rotY val="0"/>
      <c:depthPercent val="120"/>
      <c:rAngAx val="0"/>
      <c:perspective val="1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057986226881861E-2"/>
          <c:y val="0.13154640965926101"/>
          <c:w val="0.88435036276526202"/>
          <c:h val="0.539282412329023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نسبة العينات الملوثة في نطاق البلديات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F65-48FD-8AFE-0FEA9319EE1A}"/>
              </c:ext>
            </c:extLst>
          </c:dPt>
          <c:dPt>
            <c:idx val="2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691D-4924-9592-62398D4B9308}"/>
              </c:ext>
            </c:extLst>
          </c:dPt>
          <c:dPt>
            <c:idx val="3"/>
            <c:invertIfNegative val="0"/>
            <c:bubble3D val="0"/>
            <c:spPr>
              <a:solidFill>
                <a:srgbClr val="CC66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B50-425A-8BFF-BE307AFED696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B50-425A-8BFF-BE307AFED696}"/>
              </c:ext>
            </c:extLst>
          </c:dPt>
          <c:dPt>
            <c:idx val="5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EB50-425A-8BFF-BE307AFED696}"/>
              </c:ext>
            </c:extLst>
          </c:dPt>
          <c:dPt>
            <c:idx val="6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B50-425A-8BFF-BE307AFED6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SST Arabic Medium" panose="020B0604030504020204" pitchFamily="34" charset="-78"/>
                    <a:ea typeface="+mn-ea"/>
                    <a:cs typeface="SST Arabic Medium" panose="020B0604030504020204" pitchFamily="34" charset="-78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الجموم</c:v>
                </c:pt>
                <c:pt idx="1">
                  <c:v>العتيبية</c:v>
                </c:pt>
                <c:pt idx="2">
                  <c:v>المعابدة</c:v>
                </c:pt>
                <c:pt idx="3">
                  <c:v>المنشات التجارية</c:v>
                </c:pt>
                <c:pt idx="4">
                  <c:v>جنوب مكة</c:v>
                </c:pt>
                <c:pt idx="5">
                  <c:v>الشوقية</c:v>
                </c:pt>
                <c:pt idx="6">
                  <c:v>بحرة</c:v>
                </c:pt>
                <c:pt idx="7">
                  <c:v>المسفلة</c:v>
                </c:pt>
                <c:pt idx="8">
                  <c:v>العزيزية</c:v>
                </c:pt>
                <c:pt idx="9">
                  <c:v>الغزة</c:v>
                </c:pt>
                <c:pt idx="10">
                  <c:v>الشرائع</c:v>
                </c:pt>
                <c:pt idx="11">
                  <c:v>أجياد</c:v>
                </c:pt>
                <c:pt idx="12">
                  <c:v>العمرة</c:v>
                </c:pt>
                <c:pt idx="13">
                  <c:v>عسفان</c:v>
                </c:pt>
              </c:strCache>
            </c:strRef>
          </c:cat>
          <c:val>
            <c:numRef>
              <c:f>ورقة1!$B$2:$B$15</c:f>
              <c:numCache>
                <c:formatCode>0.0%</c:formatCode>
                <c:ptCount val="14"/>
                <c:pt idx="0">
                  <c:v>6.25E-2</c:v>
                </c:pt>
                <c:pt idx="1">
                  <c:v>4.5699999999999998E-2</c:v>
                </c:pt>
                <c:pt idx="2">
                  <c:v>3.6600000000000001E-2</c:v>
                </c:pt>
                <c:pt idx="3">
                  <c:v>3.5200000000000002E-2</c:v>
                </c:pt>
                <c:pt idx="4">
                  <c:v>3.0300000000000001E-2</c:v>
                </c:pt>
                <c:pt idx="5">
                  <c:v>2.8400000000000002E-2</c:v>
                </c:pt>
                <c:pt idx="6">
                  <c:v>2.53E-2</c:v>
                </c:pt>
                <c:pt idx="7">
                  <c:v>2.3800000000000002E-2</c:v>
                </c:pt>
                <c:pt idx="8">
                  <c:v>2.3E-2</c:v>
                </c:pt>
                <c:pt idx="9">
                  <c:v>1.5100000000000001E-2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F65-48FD-8AFE-0FEA9319E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gapDepth val="120"/>
        <c:shape val="box"/>
        <c:axId val="38969344"/>
        <c:axId val="128865344"/>
        <c:axId val="38307072"/>
      </c:bar3DChart>
      <c:catAx>
        <c:axId val="3896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128865344"/>
        <c:crosses val="autoZero"/>
        <c:auto val="1"/>
        <c:lblAlgn val="ctr"/>
        <c:lblOffset val="100"/>
        <c:noMultiLvlLbl val="0"/>
      </c:catAx>
      <c:valAx>
        <c:axId val="12886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38969344"/>
        <c:crosses val="autoZero"/>
        <c:crossBetween val="between"/>
      </c:valAx>
      <c:serAx>
        <c:axId val="38307072"/>
        <c:scaling>
          <c:orientation val="minMax"/>
        </c:scaling>
        <c:delete val="1"/>
        <c:axPos val="b"/>
        <c:majorTickMark val="out"/>
        <c:minorTickMark val="none"/>
        <c:tickLblPos val="nextTo"/>
        <c:crossAx val="12886534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800">
          <a:latin typeface="SST Arabic Medium" panose="020B0604030504020204" pitchFamily="34" charset="-78"/>
          <a:cs typeface="SST Arabic Medium" panose="020B0604030504020204" pitchFamily="34" charset="-78"/>
        </a:defRPr>
      </a:pPr>
      <a:endParaRPr lang="ar-S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/>
            </a:pPr>
            <a:r>
              <a:rPr lang="ar-SA" sz="1200" b="1" dirty="0"/>
              <a:t>أعداد العينات حسب نطاق البلديات</a:t>
            </a:r>
          </a:p>
        </c:rich>
      </c:tx>
      <c:layout>
        <c:manualLayout>
          <c:xMode val="edge"/>
          <c:yMode val="edge"/>
          <c:x val="0.26033222558811298"/>
          <c:y val="2.0572073733875929E-2"/>
        </c:manualLayout>
      </c:layout>
      <c:overlay val="0"/>
    </c:title>
    <c:autoTitleDeleted val="0"/>
    <c:view3D>
      <c:rotX val="40"/>
      <c:rotY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E0FB-47F4-8D5B-2433237E81AD}"/>
              </c:ext>
            </c:extLst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3-E0FB-47F4-8D5B-2433237E81AD}"/>
              </c:ext>
            </c:extLst>
          </c:dPt>
          <c:dPt>
            <c:idx val="2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E0FB-47F4-8D5B-2433237E81AD}"/>
              </c:ext>
            </c:extLst>
          </c:dPt>
          <c:dPt>
            <c:idx val="3"/>
            <c:invertIfNegative val="0"/>
            <c:bubble3D val="0"/>
            <c:spPr>
              <a:solidFill>
                <a:srgbClr val="00FF99"/>
              </a:solidFill>
            </c:spPr>
            <c:extLst>
              <c:ext xmlns:c16="http://schemas.microsoft.com/office/drawing/2014/chart" uri="{C3380CC4-5D6E-409C-BE32-E72D297353CC}">
                <c16:uniqueId val="{00000007-E0FB-47F4-8D5B-2433237E81AD}"/>
              </c:ext>
            </c:extLst>
          </c:dPt>
          <c:dPt>
            <c:idx val="4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E0FB-47F4-8D5B-2433237E81AD}"/>
              </c:ext>
            </c:extLst>
          </c:dPt>
          <c:dPt>
            <c:idx val="5"/>
            <c:invertIfNegative val="0"/>
            <c:bubble3D val="0"/>
            <c:spPr>
              <a:solidFill>
                <a:srgbClr val="3399FF"/>
              </a:solidFill>
            </c:spPr>
            <c:extLst>
              <c:ext xmlns:c16="http://schemas.microsoft.com/office/drawing/2014/chart" uri="{C3380CC4-5D6E-409C-BE32-E72D297353CC}">
                <c16:uniqueId val="{0000000B-E0FB-47F4-8D5B-2433237E81AD}"/>
              </c:ext>
            </c:extLst>
          </c:dPt>
          <c:dLbls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الشوقية</c:v>
                </c:pt>
                <c:pt idx="1">
                  <c:v>المسفلة</c:v>
                </c:pt>
                <c:pt idx="2">
                  <c:v>العتيبية</c:v>
                </c:pt>
                <c:pt idx="3">
                  <c:v>العزيزية</c:v>
                </c:pt>
                <c:pt idx="4">
                  <c:v>المنشآت التجارية</c:v>
                </c:pt>
                <c:pt idx="5">
                  <c:v>المعابدة</c:v>
                </c:pt>
                <c:pt idx="6">
                  <c:v>بحرة</c:v>
                </c:pt>
                <c:pt idx="7">
                  <c:v>الشرائع</c:v>
                </c:pt>
                <c:pt idx="8">
                  <c:v>الغزة</c:v>
                </c:pt>
                <c:pt idx="9">
                  <c:v>العمرة</c:v>
                </c:pt>
                <c:pt idx="10">
                  <c:v>جنوب مكة</c:v>
                </c:pt>
                <c:pt idx="11">
                  <c:v>أجياد</c:v>
                </c:pt>
                <c:pt idx="12">
                  <c:v>الجموم</c:v>
                </c:pt>
                <c:pt idx="13">
                  <c:v>عسفان</c:v>
                </c:pt>
              </c:strCache>
            </c:strRef>
          </c:cat>
          <c:val>
            <c:numRef>
              <c:f>ورقة1!$B$2:$B$15</c:f>
              <c:numCache>
                <c:formatCode>General</c:formatCode>
                <c:ptCount val="14"/>
                <c:pt idx="0">
                  <c:v>327</c:v>
                </c:pt>
                <c:pt idx="1">
                  <c:v>212</c:v>
                </c:pt>
                <c:pt idx="2">
                  <c:v>179</c:v>
                </c:pt>
                <c:pt idx="3">
                  <c:v>150</c:v>
                </c:pt>
                <c:pt idx="4">
                  <c:v>145</c:v>
                </c:pt>
                <c:pt idx="5">
                  <c:v>125</c:v>
                </c:pt>
                <c:pt idx="6">
                  <c:v>99</c:v>
                </c:pt>
                <c:pt idx="7">
                  <c:v>91</c:v>
                </c:pt>
                <c:pt idx="8">
                  <c:v>78</c:v>
                </c:pt>
                <c:pt idx="9">
                  <c:v>46</c:v>
                </c:pt>
                <c:pt idx="10">
                  <c:v>41</c:v>
                </c:pt>
                <c:pt idx="11">
                  <c:v>41</c:v>
                </c:pt>
                <c:pt idx="12">
                  <c:v>18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E0FB-47F4-8D5B-2433237E8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3"/>
        <c:shape val="cylinder"/>
        <c:axId val="38970880"/>
        <c:axId val="128863616"/>
        <c:axId val="0"/>
      </c:bar3DChart>
      <c:catAx>
        <c:axId val="3897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863616"/>
        <c:crosses val="autoZero"/>
        <c:auto val="1"/>
        <c:lblAlgn val="ctr"/>
        <c:lblOffset val="100"/>
        <c:noMultiLvlLbl val="0"/>
      </c:catAx>
      <c:valAx>
        <c:axId val="12886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7088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 b="0">
          <a:latin typeface="SST Arabic Medium" panose="020B0604030504020204" pitchFamily="34" charset="-78"/>
          <a:cs typeface="SST Arabic Medium" panose="020B0604030504020204" pitchFamily="34" charset="-78"/>
        </a:defRPr>
      </a:pPr>
      <a:endParaRPr lang="ar-S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ar-SA" sz="1200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العينات الأكثر تلوثا في نطاق العاصمة المقدسة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view3D>
      <c:rotX val="4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العينات الأكثر تلوثا في نطاق العاصمة المقدسة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79A-48FA-AE05-FF08C3D4C764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79A-48FA-AE05-FF08C3D4C764}"/>
              </c:ext>
            </c:extLst>
          </c:dPt>
          <c:dPt>
            <c:idx val="2"/>
            <c:bubble3D val="0"/>
            <c:explosion val="4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79A-48FA-AE05-FF08C3D4C764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0487-4AF2-862F-35634FA244A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8CE4-40F9-B63C-84BE86012BEC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8CE4-40F9-B63C-84BE86012BEC}"/>
              </c:ext>
            </c:extLst>
          </c:dPt>
          <c:dLbls>
            <c:delete val="1"/>
          </c:dLbls>
          <c:cat>
            <c:strRef>
              <c:f>ورقة1!$A$2:$A$7</c:f>
              <c:strCache>
                <c:ptCount val="4"/>
                <c:pt idx="0">
                  <c:v>سلطة خضراء</c:v>
                </c:pt>
                <c:pt idx="1">
                  <c:v>خضار</c:v>
                </c:pt>
                <c:pt idx="2">
                  <c:v>حمص</c:v>
                </c:pt>
                <c:pt idx="3">
                  <c:v>طحينة</c:v>
                </c:pt>
              </c:strCache>
            </c:strRef>
          </c:cat>
          <c:val>
            <c:numRef>
              <c:f>ورقة1!$B$2:$B$7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9A-48FA-AE05-FF08C3D4C76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2911949162997149"/>
          <c:y val="0.3199174675694596"/>
          <c:w val="0.3334771127840277"/>
          <c:h val="0.554040389652144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SST Arabic Medium" panose="020B0604030504020204" pitchFamily="34" charset="-78"/>
              <a:ea typeface="+mn-ea"/>
              <a:cs typeface="SST Arabic Medium" panose="020B0604030504020204" pitchFamily="34" charset="-78"/>
            </a:defRPr>
          </a:pPr>
          <a:endParaRPr lang="ar-SA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ar-S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r>
              <a:rPr lang="ar-SA" sz="1400">
                <a:latin typeface="SST Arabic Medium" panose="020B0604030504020204" pitchFamily="34" charset="-78"/>
                <a:cs typeface="SST Arabic Medium" panose="020B0604030504020204" pitchFamily="34" charset="-78"/>
              </a:rPr>
              <a:t>عينات الأغذية</a:t>
            </a:r>
          </a:p>
        </c:rich>
      </c:tx>
      <c:layout>
        <c:manualLayout>
          <c:xMode val="edge"/>
          <c:yMode val="edge"/>
          <c:x val="0.39544228479081933"/>
          <c:y val="2.10235732194771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ST Arabic Medium" panose="020B0604030504020204" pitchFamily="34" charset="-78"/>
              <a:ea typeface="+mn-ea"/>
              <a:cs typeface="SST Arabic Medium" panose="020B0604030504020204" pitchFamily="34" charset="-78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D64-4DCB-8FF4-0865A5A39C1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D64-4DCB-8FF4-0865A5A39C11}"/>
              </c:ext>
            </c:extLst>
          </c:dPt>
          <c:dLbls>
            <c:dLbl>
              <c:idx val="0"/>
              <c:layout>
                <c:manualLayout>
                  <c:x val="1.2653539366829843E-2"/>
                  <c:y val="-1.261414393168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64-4DCB-8FF4-0865A5A39C11}"/>
                </c:ext>
              </c:extLst>
            </c:dLbl>
            <c:dLbl>
              <c:idx val="1"/>
              <c:layout>
                <c:manualLayout>
                  <c:x val="0"/>
                  <c:y val="-2.1023573219477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64-4DCB-8FF4-0865A5A39C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ST Arabic Medium" panose="020B0604030504020204" pitchFamily="34" charset="-78"/>
                    <a:ea typeface="+mn-ea"/>
                    <a:cs typeface="SST Arabic Medium" panose="020B0604030504020204" pitchFamily="34" charset="-78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1324</c:v>
                </c:pt>
                <c:pt idx="1">
                  <c:v>5296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4-4DCB-8FF4-0865A5A3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393664"/>
        <c:axId val="39478976"/>
        <c:axId val="38308992"/>
      </c:bar3DChart>
      <c:catAx>
        <c:axId val="57393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39478976"/>
        <c:crosses val="autoZero"/>
        <c:auto val="1"/>
        <c:lblAlgn val="ctr"/>
        <c:lblOffset val="100"/>
        <c:noMultiLvlLbl val="0"/>
      </c:catAx>
      <c:valAx>
        <c:axId val="394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57393664"/>
        <c:crosses val="autoZero"/>
        <c:crossBetween val="between"/>
      </c:valAx>
      <c:serAx>
        <c:axId val="38308992"/>
        <c:scaling>
          <c:orientation val="minMax"/>
        </c:scaling>
        <c:delete val="1"/>
        <c:axPos val="b"/>
        <c:majorTickMark val="none"/>
        <c:minorTickMark val="none"/>
        <c:tickLblPos val="nextTo"/>
        <c:crossAx val="39478976"/>
        <c:crosses val="autoZero"/>
      </c:ser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r>
              <a:rPr lang="ar-SA" sz="1400">
                <a:latin typeface="SST Arabic Medium" panose="020B0604030504020204" pitchFamily="34" charset="-78"/>
                <a:cs typeface="SST Arabic Medium" panose="020B0604030504020204" pitchFamily="34" charset="-78"/>
              </a:rPr>
              <a:t>عينات المياه</a:t>
            </a:r>
          </a:p>
        </c:rich>
      </c:tx>
      <c:layout>
        <c:manualLayout>
          <c:xMode val="edge"/>
          <c:yMode val="edge"/>
          <c:x val="0.39631209107957854"/>
          <c:y val="2.10235732194771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ST Arabic Medium" panose="020B0604030504020204" pitchFamily="34" charset="-78"/>
              <a:ea typeface="+mn-ea"/>
              <a:cs typeface="SST Arabic Medium" panose="020B0604030504020204" pitchFamily="34" charset="-78"/>
            </a:defRPr>
          </a:pPr>
          <a:endParaRPr lang="ar-S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E08-43AA-AA8C-F8B4EC4B99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E08-43AA-AA8C-F8B4EC4B9922}"/>
              </c:ext>
            </c:extLst>
          </c:dPt>
          <c:dLbls>
            <c:dLbl>
              <c:idx val="0"/>
              <c:layout>
                <c:manualLayout>
                  <c:x val="8.9836349295987199E-3"/>
                  <c:y val="-2.10235732194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08-43AA-AA8C-F8B4EC4B9922}"/>
                </c:ext>
              </c:extLst>
            </c:dLbl>
            <c:dLbl>
              <c:idx val="1"/>
              <c:layout>
                <c:manualLayout>
                  <c:x val="1.3475570289869485E-2"/>
                  <c:y val="-1.68188585755817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ST Arabic Medium" panose="020B0604030504020204" pitchFamily="34" charset="-78"/>
                      <a:ea typeface="+mn-ea"/>
                      <a:cs typeface="SST Arabic Medium" panose="020B0604030504020204" pitchFamily="34" charset="-78"/>
                    </a:defRPr>
                  </a:pPr>
                  <a:endParaRPr lang="ar-S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50037549707676"/>
                      <c:h val="9.086388345458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E08-43AA-AA8C-F8B4EC4B9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ST Arabic Medium" panose="020B0604030504020204" pitchFamily="34" charset="-78"/>
                    <a:ea typeface="+mn-ea"/>
                    <a:cs typeface="SST Arabic Medium" panose="020B0604030504020204" pitchFamily="34" charset="-78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228</c:v>
                </c:pt>
                <c:pt idx="1">
                  <c:v>4332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8-43AA-AA8C-F8B4EC4B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811968"/>
        <c:axId val="57534720"/>
        <c:axId val="38308352"/>
      </c:bar3DChart>
      <c:catAx>
        <c:axId val="57811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57534720"/>
        <c:crosses val="autoZero"/>
        <c:auto val="1"/>
        <c:lblAlgn val="ctr"/>
        <c:lblOffset val="100"/>
        <c:noMultiLvlLbl val="0"/>
      </c:catAx>
      <c:valAx>
        <c:axId val="5753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ST Arabic Medium" panose="020B0604030504020204" pitchFamily="34" charset="-78"/>
                <a:ea typeface="+mn-ea"/>
                <a:cs typeface="SST Arabic Medium" panose="020B0604030504020204" pitchFamily="34" charset="-78"/>
              </a:defRPr>
            </a:pPr>
            <a:endParaRPr lang="ar-SA"/>
          </a:p>
        </c:txPr>
        <c:crossAx val="57811968"/>
        <c:crosses val="autoZero"/>
        <c:crossBetween val="between"/>
      </c:valAx>
      <c:serAx>
        <c:axId val="38308352"/>
        <c:scaling>
          <c:orientation val="minMax"/>
        </c:scaling>
        <c:delete val="1"/>
        <c:axPos val="b"/>
        <c:majorTickMark val="none"/>
        <c:minorTickMark val="none"/>
        <c:tickLblPos val="nextTo"/>
        <c:crossAx val="5753472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D6B061-960A-483D-9CFC-5C986986493D}" type="datetimeFigureOut">
              <a:rPr lang="ar-SA" smtClean="0"/>
              <a:t>10/01/43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40E483-1F44-450F-9947-F9C680DAC1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7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96B1-C6D4-4717-8DD1-A1081BAA70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7E18-1A7A-42F6-9FAB-A409A73192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DCD3-8938-4E6B-9B6E-F679FA5525D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6632-CF47-4580-9644-F7B86D7B44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E2F6-CA29-412B-BC48-DA06B3A84CE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77CC-2040-47C5-8BB4-3C12882E431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6792-D11B-4EAE-874A-F20AFD07E32F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0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62EE-94B4-4A52-9FCC-CDDD4EB10B45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2062-EC8D-4955-B518-B0C3130A56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4FB0-1629-4800-8052-134CE5A3C45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E6D6-81C3-41C6-ACB3-4EF6A8C140A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AE6F-DF54-4E50-9B30-A75C342EBF41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10/01/43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6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840281" y="2007162"/>
            <a:ext cx="8225438" cy="2793294"/>
          </a:xfrm>
          <a:prstGeom prst="flowChartAlternateProcess">
            <a:avLst/>
          </a:prstGeom>
          <a:solidFill>
            <a:schemeClr val="bg2">
              <a:lumMod val="9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altLang="ar-SA" sz="5400" b="1" dirty="0">
                <a:solidFill>
                  <a:srgbClr val="002060"/>
                </a:solidFill>
                <a:latin typeface="SST Arabic Medium" panose="020B0604030504020204" pitchFamily="34" charset="-78"/>
                <a:ea typeface="Times New Roman" panose="02020603050405020304" pitchFamily="18" charset="0"/>
                <a:cs typeface="SST Arabic Medium" panose="020B0604030504020204" pitchFamily="34" charset="-78"/>
              </a:rPr>
              <a:t>إدارة مختبر السلامة الغذائية</a:t>
            </a:r>
            <a:endParaRPr lang="ar-SA" altLang="ar-SA" sz="5400" b="1" dirty="0">
              <a:solidFill>
                <a:srgbClr val="002060"/>
              </a:solidFill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pic>
        <p:nvPicPr>
          <p:cNvPr id="13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06" y="439801"/>
            <a:ext cx="1629783" cy="705827"/>
          </a:xfrm>
          <a:prstGeom prst="rect">
            <a:avLst/>
          </a:prstGeom>
          <a:noFill/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4D2C2F66-2649-4337-8688-0D36D2F8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860" y="6277081"/>
            <a:ext cx="4031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ar-SA" alt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وكالة الخدمات – الإدارة العامة للمنشآت التجارية</a:t>
            </a:r>
            <a:r>
              <a:rPr lang="ar-SA" altLang="ar-SA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	</a:t>
            </a:r>
            <a:endParaRPr lang="en-US" altLang="ar-SA" sz="12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E87329-26E1-4C7E-A1D2-38E83A3784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2" y="484742"/>
            <a:ext cx="1451539" cy="648072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0ACD41C1-05FF-4E36-B7E5-211B3C14615C}"/>
              </a:ext>
            </a:extLst>
          </p:cNvPr>
          <p:cNvSpPr txBox="1"/>
          <p:nvPr/>
        </p:nvSpPr>
        <p:spPr>
          <a:xfrm>
            <a:off x="292467" y="6270652"/>
            <a:ext cx="18245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www.holymakkah.gov.sa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4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828800" y="668148"/>
            <a:ext cx="602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2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تقرير أعمال ادارة ( مختبر السلامة الغذائية </a:t>
            </a:r>
            <a:r>
              <a:rPr lang="ar-SA" sz="1200" b="1" dirty="0" smtClean="0">
                <a:latin typeface="SST Arabic Medium" panose="020B0604030504020204" pitchFamily="34" charset="-78"/>
                <a:cs typeface="SST Arabic Medium" panose="020B0604030504020204" pitchFamily="34" charset="-78"/>
              </a:rPr>
              <a:t>)</a:t>
            </a:r>
            <a:r>
              <a:rPr lang="ar-SA" sz="1200" b="1" dirty="0">
                <a:cs typeface="AL-Mohanad" pitchFamily="2" charset="-78"/>
              </a:rPr>
              <a:t> </a:t>
            </a:r>
            <a:r>
              <a:rPr lang="ar-SA" sz="12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خلال شهر </a:t>
            </a:r>
            <a:r>
              <a:rPr lang="ar-SA" sz="1200" b="1" dirty="0" smtClean="0">
                <a:latin typeface="SST Arabic Medium" panose="020B0604030504020204" pitchFamily="34" charset="-78"/>
                <a:cs typeface="SST Arabic Medium" panose="020B0604030504020204" pitchFamily="34" charset="-78"/>
              </a:rPr>
              <a:t>يوليو </a:t>
            </a:r>
            <a:r>
              <a:rPr lang="ar-SA" sz="12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2021م</a:t>
            </a:r>
            <a:endParaRPr lang="en-US" sz="1200" b="1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  <a:p>
            <a:pPr algn="ctr"/>
            <a:endParaRPr lang="en-US" sz="1200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95061"/>
              </p:ext>
            </p:extLst>
          </p:nvPr>
        </p:nvGraphicFramePr>
        <p:xfrm>
          <a:off x="4800241" y="1191368"/>
          <a:ext cx="4796325" cy="3482703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1488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2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2753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اسم البلدية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أغذية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مياه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إجمالي العينات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5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صالحة 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غير صالحة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الاجمالي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صالحة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غير صالحة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الاجمالي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12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الادارة العامة للمنشآت التجارية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137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142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145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568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المسفلة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164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168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212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المعابدة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105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109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125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العتيبية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146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7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153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179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30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العزيزية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127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130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150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العمرة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بحرة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77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79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20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99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الشرائع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82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82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91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أجياد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29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محافظة الجموم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18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الغزة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65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66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78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الشوقية الفرعية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273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8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281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45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327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عسفان 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بلدية جنوب مكة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32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33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8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0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8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78230" algn="l"/>
                          <a:tab pos="4806315" algn="ctr"/>
                        </a:tabLst>
                        <a:defRPr/>
                      </a:pPr>
                      <a:r>
                        <a:rPr kumimoji="0" lang="ar-SA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الإجمالي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1288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36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1324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214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14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228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1552</a:t>
                      </a:r>
                      <a:endParaRPr lang="en-US" sz="800" b="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9" name="مخطط 18"/>
          <p:cNvGraphicFramePr/>
          <p:nvPr>
            <p:extLst>
              <p:ext uri="{D42A27DB-BD31-4B8C-83A1-F6EECF244321}">
                <p14:modId xmlns:p14="http://schemas.microsoft.com/office/powerpoint/2010/main" val="3504582620"/>
              </p:ext>
            </p:extLst>
          </p:nvPr>
        </p:nvGraphicFramePr>
        <p:xfrm>
          <a:off x="309437" y="3718244"/>
          <a:ext cx="4490804" cy="2592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61978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  <a:latin typeface="SST Arabic Medium" panose="020B0604030504020204" pitchFamily="34" charset="-78"/>
                <a:cs typeface="SST Arabic Medium" panose="020B0604030504020204" pitchFamily="34" charset="-78"/>
              </a:rPr>
              <a:t>1</a:t>
            </a:r>
            <a:endParaRPr lang="en-US" dirty="0">
              <a:solidFill>
                <a:schemeClr val="tx1"/>
              </a:solidFill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5D5254D7-2C3A-47AF-8233-5785FA74F3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14" name="Picture 2" descr="C:\Users\n-ali\Desktop\شعار الرؤية.png">
            <a:extLst>
              <a:ext uri="{FF2B5EF4-FFF2-40B4-BE49-F238E27FC236}">
                <a16:creationId xmlns:a16="http://schemas.microsoft.com/office/drawing/2014/main" id="{D4DA933C-CC83-408E-9139-08E781422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16" name="TextBox 4">
            <a:extLst>
              <a:ext uri="{FF2B5EF4-FFF2-40B4-BE49-F238E27FC236}">
                <a16:creationId xmlns:a16="http://schemas.microsoft.com/office/drawing/2014/main" id="{F0A752D6-F059-49CC-9A80-E2D6F38C1B29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graphicFrame>
        <p:nvGraphicFramePr>
          <p:cNvPr id="13" name="مخطط 12"/>
          <p:cNvGraphicFramePr/>
          <p:nvPr>
            <p:extLst>
              <p:ext uri="{D42A27DB-BD31-4B8C-83A1-F6EECF244321}">
                <p14:modId xmlns:p14="http://schemas.microsoft.com/office/powerpoint/2010/main" val="1779119196"/>
              </p:ext>
            </p:extLst>
          </p:nvPr>
        </p:nvGraphicFramePr>
        <p:xfrm>
          <a:off x="4800241" y="4708280"/>
          <a:ext cx="4858740" cy="168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مخطط 16"/>
          <p:cNvGraphicFramePr/>
          <p:nvPr>
            <p:extLst>
              <p:ext uri="{D42A27DB-BD31-4B8C-83A1-F6EECF244321}">
                <p14:modId xmlns:p14="http://schemas.microsoft.com/office/powerpoint/2010/main" val="2644843726"/>
              </p:ext>
            </p:extLst>
          </p:nvPr>
        </p:nvGraphicFramePr>
        <p:xfrm>
          <a:off x="309437" y="1226746"/>
          <a:ext cx="4490804" cy="24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2636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8907"/>
              </p:ext>
            </p:extLst>
          </p:nvPr>
        </p:nvGraphicFramePr>
        <p:xfrm>
          <a:off x="442379" y="1554305"/>
          <a:ext cx="3286705" cy="1222892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903382">
                  <a:extLst>
                    <a:ext uri="{9D8B030D-6E8A-4147-A177-3AD203B41FA5}">
                      <a16:colId xmlns:a16="http://schemas.microsoft.com/office/drawing/2014/main" val="1069029659"/>
                    </a:ext>
                  </a:extLst>
                </a:gridCol>
                <a:gridCol w="740235">
                  <a:extLst>
                    <a:ext uri="{9D8B030D-6E8A-4147-A177-3AD203B41FA5}">
                      <a16:colId xmlns:a16="http://schemas.microsoft.com/office/drawing/2014/main" val="1574773990"/>
                    </a:ext>
                  </a:extLst>
                </a:gridCol>
                <a:gridCol w="821544">
                  <a:extLst>
                    <a:ext uri="{9D8B030D-6E8A-4147-A177-3AD203B41FA5}">
                      <a16:colId xmlns:a16="http://schemas.microsoft.com/office/drawing/2014/main" val="2823398262"/>
                    </a:ext>
                  </a:extLst>
                </a:gridCol>
                <a:gridCol w="821544">
                  <a:extLst>
                    <a:ext uri="{9D8B030D-6E8A-4147-A177-3AD203B41FA5}">
                      <a16:colId xmlns:a16="http://schemas.microsoft.com/office/drawing/2014/main" val="1227606258"/>
                    </a:ext>
                  </a:extLst>
                </a:gridCol>
              </a:tblGrid>
              <a:tr h="61144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سلطة خضراء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خضار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حمص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طحينة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4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3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latin typeface="SST Arabic Medium" panose="020B0604030504020204" pitchFamily="34" charset="-78"/>
                          <a:ea typeface="Calibri"/>
                          <a:cs typeface="SST Arabic Medium" panose="020B0604030504020204" pitchFamily="34" charset="-78"/>
                        </a:rPr>
                        <a:t>1</a:t>
                      </a:r>
                      <a:endParaRPr lang="en-US" sz="1050" dirty="0"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6146802" y="1219272"/>
            <a:ext cx="3435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anose="020B0604030504020204" pitchFamily="34" charset="-78"/>
                <a:cs typeface="SST Arabic Medium" panose="020B0604030504020204" pitchFamily="34" charset="-78"/>
              </a:rPr>
              <a:t>اعداد العينات الملوثة حسب نوع البكتيريا:</a:t>
            </a:r>
            <a:endParaRPr lang="en-US" sz="1400" b="1" dirty="0">
              <a:solidFill>
                <a:srgbClr val="C00000"/>
              </a:solidFill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graphicFrame>
        <p:nvGraphicFramePr>
          <p:cNvPr id="10" name="مخطط 9"/>
          <p:cNvGraphicFramePr/>
          <p:nvPr>
            <p:extLst>
              <p:ext uri="{D42A27DB-BD31-4B8C-83A1-F6EECF244321}">
                <p14:modId xmlns:p14="http://schemas.microsoft.com/office/powerpoint/2010/main" val="1700597341"/>
              </p:ext>
            </p:extLst>
          </p:nvPr>
        </p:nvGraphicFramePr>
        <p:xfrm>
          <a:off x="334740" y="2855383"/>
          <a:ext cx="3424226" cy="270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75685"/>
              </p:ext>
            </p:extLst>
          </p:nvPr>
        </p:nvGraphicFramePr>
        <p:xfrm>
          <a:off x="4214819" y="3621128"/>
          <a:ext cx="5367540" cy="252222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4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336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نوع العينة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العدد</a:t>
                      </a:r>
                      <a:endParaRPr lang="ar-SA" sz="110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مطابق</a:t>
                      </a:r>
                      <a:endParaRPr lang="ar-SA" sz="110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غير مطابق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كزبرة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بقدونس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2356347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جرجير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413936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خس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29343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حبق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645315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نعناع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144727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ملوخية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5342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رجلة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993586"/>
                  </a:ext>
                </a:extLst>
              </a:tr>
              <a:tr h="21133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الإجمالي</a:t>
                      </a:r>
                      <a:endParaRPr lang="ar-SA" sz="105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مستطيل 18"/>
          <p:cNvSpPr/>
          <p:nvPr/>
        </p:nvSpPr>
        <p:spPr>
          <a:xfrm>
            <a:off x="4893209" y="3186131"/>
            <a:ext cx="4709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anose="020B0604030504020204" pitchFamily="34" charset="-78"/>
                <a:cs typeface="SST Arabic Medium" panose="020B0604030504020204" pitchFamily="34" charset="-78"/>
              </a:rPr>
              <a:t>نتائج قياس الأثر المتبقي من المبيدات الحشرية في الأغذية:</a:t>
            </a:r>
            <a:endParaRPr lang="en-US" sz="1400" b="1" dirty="0">
              <a:solidFill>
                <a:srgbClr val="C00000"/>
              </a:solidFill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3E35D8B5-7A6C-4A78-AF9A-091E22BAD9EA}"/>
              </a:ext>
            </a:extLst>
          </p:cNvPr>
          <p:cNvSpPr/>
          <p:nvPr/>
        </p:nvSpPr>
        <p:spPr>
          <a:xfrm>
            <a:off x="2110821" y="675900"/>
            <a:ext cx="556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تقرير أعمال ادارة ( مختبر السلامة الغذائية )</a:t>
            </a:r>
            <a:r>
              <a:rPr lang="ar-SA" sz="1400" b="1" dirty="0">
                <a:cs typeface="AL-Mohanad" pitchFamily="2" charset="-78"/>
              </a:rPr>
              <a:t> 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خلال شهر </a:t>
            </a:r>
            <a:r>
              <a:rPr lang="ar-SA" sz="1400" b="1" dirty="0" smtClean="0">
                <a:latin typeface="SST Arabic Medium" panose="020B0604030504020204" pitchFamily="34" charset="-78"/>
                <a:cs typeface="SST Arabic Medium" panose="020B0604030504020204" pitchFamily="34" charset="-78"/>
              </a:rPr>
              <a:t>يوليو 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2021م</a:t>
            </a:r>
            <a:endParaRPr lang="en-US" sz="1400" b="1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  <a:p>
            <a:pPr algn="ctr"/>
            <a:endParaRPr lang="en-US" sz="1400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  <a:p>
            <a:endParaRPr lang="en-US" sz="1600" dirty="0">
              <a:cs typeface="AL-Mohanad" pitchFamily="2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DCE44FF2-924D-43BF-A0C5-E9CB0107F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4" name="Picture 2" descr="C:\Users\n-ali\Desktop\شعار الرؤية.png">
            <a:extLst>
              <a:ext uri="{FF2B5EF4-FFF2-40B4-BE49-F238E27FC236}">
                <a16:creationId xmlns:a16="http://schemas.microsoft.com/office/drawing/2014/main" id="{18B2CE58-1620-4ABB-90C2-F9921CE5B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6" name="TextBox 4">
            <a:extLst>
              <a:ext uri="{FF2B5EF4-FFF2-40B4-BE49-F238E27FC236}">
                <a16:creationId xmlns:a16="http://schemas.microsoft.com/office/drawing/2014/main" id="{4540FF28-DB28-4F1D-8DE9-1E6ACD71178D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2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  <a:latin typeface="SST Arabic Medium" panose="020B0604030504020204" pitchFamily="34" charset="-78"/>
                <a:cs typeface="SST Arabic Medium" panose="020B0604030504020204" pitchFamily="34" charset="-78"/>
              </a:rPr>
              <a:t>2</a:t>
            </a:r>
            <a:endParaRPr lang="en-US" dirty="0">
              <a:solidFill>
                <a:schemeClr val="tx1"/>
              </a:solidFill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8316"/>
              </p:ext>
            </p:extLst>
          </p:nvPr>
        </p:nvGraphicFramePr>
        <p:xfrm>
          <a:off x="537024" y="5754226"/>
          <a:ext cx="3192060" cy="766926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1064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عدد المعاملات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منجزة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غير منجزة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2469831" y="5404315"/>
            <a:ext cx="1289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1400" b="1" dirty="0">
                <a:solidFill>
                  <a:srgbClr val="C00000"/>
                </a:solidFill>
                <a:latin typeface="SST Arabic Medium" panose="020B0604030504020204" pitchFamily="34" charset="-78"/>
                <a:cs typeface="SST Arabic Medium" panose="020B0604030504020204" pitchFamily="34" charset="-78"/>
              </a:rPr>
              <a:t>المعاملات:</a:t>
            </a:r>
            <a:endParaRPr lang="en-US" b="1" dirty="0">
              <a:solidFill>
                <a:srgbClr val="C00000"/>
              </a:solidFill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</p:txBody>
      </p:sp>
      <p:graphicFrame>
        <p:nvGraphicFramePr>
          <p:cNvPr id="3" name="جدول 3">
            <a:extLst>
              <a:ext uri="{FF2B5EF4-FFF2-40B4-BE49-F238E27FC236}">
                <a16:creationId xmlns:a16="http://schemas.microsoft.com/office/drawing/2014/main" id="{B649CB35-35CB-4368-A8F7-A432194FB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19100"/>
              </p:ext>
            </p:extLst>
          </p:nvPr>
        </p:nvGraphicFramePr>
        <p:xfrm>
          <a:off x="4214818" y="1567682"/>
          <a:ext cx="5415309" cy="1310837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1194486">
                  <a:extLst>
                    <a:ext uri="{9D8B030D-6E8A-4147-A177-3AD203B41FA5}">
                      <a16:colId xmlns:a16="http://schemas.microsoft.com/office/drawing/2014/main" val="371964891"/>
                    </a:ext>
                  </a:extLst>
                </a:gridCol>
                <a:gridCol w="1067072">
                  <a:extLst>
                    <a:ext uri="{9D8B030D-6E8A-4147-A177-3AD203B41FA5}">
                      <a16:colId xmlns:a16="http://schemas.microsoft.com/office/drawing/2014/main" val="3938460002"/>
                    </a:ext>
                  </a:extLst>
                </a:gridCol>
                <a:gridCol w="1029411">
                  <a:extLst>
                    <a:ext uri="{9D8B030D-6E8A-4147-A177-3AD203B41FA5}">
                      <a16:colId xmlns:a16="http://schemas.microsoft.com/office/drawing/2014/main" val="4782014"/>
                    </a:ext>
                  </a:extLst>
                </a:gridCol>
                <a:gridCol w="1130175">
                  <a:extLst>
                    <a:ext uri="{9D8B030D-6E8A-4147-A177-3AD203B41FA5}">
                      <a16:colId xmlns:a16="http://schemas.microsoft.com/office/drawing/2014/main" val="3538281588"/>
                    </a:ext>
                  </a:extLst>
                </a:gridCol>
                <a:gridCol w="994165">
                  <a:extLst>
                    <a:ext uri="{9D8B030D-6E8A-4147-A177-3AD203B41FA5}">
                      <a16:colId xmlns:a16="http://schemas.microsoft.com/office/drawing/2014/main" val="1692369497"/>
                    </a:ext>
                  </a:extLst>
                </a:gridCol>
              </a:tblGrid>
              <a:tr h="718846">
                <a:tc>
                  <a:txBody>
                    <a:bodyPr/>
                    <a:lstStyle/>
                    <a:p>
                      <a:pPr lvl="0" algn="ctr" rtl="1"/>
                      <a:r>
                        <a:rPr lang="ar-SA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اشريشياكولاي</a:t>
                      </a:r>
                      <a:endParaRPr lang="en-US" sz="900" b="0" dirty="0">
                        <a:solidFill>
                          <a:srgbClr val="000000"/>
                        </a:solidFill>
                        <a:effectLst/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  <a:p>
                      <a:pPr lvl="0" algn="ctr" rtl="1"/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E.coli</a:t>
                      </a:r>
                      <a:r>
                        <a:rPr lang="ar-SA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 </a:t>
                      </a:r>
                      <a:endParaRPr lang="ar-SA" sz="9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سالمونيلا 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Salmonella</a:t>
                      </a:r>
                      <a:endParaRPr lang="en-US" sz="1100" b="0" dirty="0">
                        <a:effectLst/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  <a:p>
                      <a:pPr lvl="0" algn="ctr" rtl="1"/>
                      <a:endParaRPr lang="ar-SA" sz="9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0" dirty="0" err="1">
                          <a:solidFill>
                            <a:srgbClr val="0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بسيلس</a:t>
                      </a:r>
                      <a:r>
                        <a:rPr lang="ar-SA" sz="900" b="0" dirty="0">
                          <a:solidFill>
                            <a:srgbClr val="0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 سيريس 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Bacillus Cereus</a:t>
                      </a:r>
                      <a:endParaRPr lang="en-US" sz="11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  <a:p>
                      <a:pPr lvl="0" algn="ctr" rtl="1"/>
                      <a:endParaRPr lang="ar-SA" sz="9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0" dirty="0" err="1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ستافيلوكوكس</a:t>
                      </a:r>
                      <a:r>
                        <a:rPr lang="ar-SA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 </a:t>
                      </a:r>
                      <a:r>
                        <a:rPr lang="ar-SA" sz="900" b="0" dirty="0" err="1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أوريس</a:t>
                      </a:r>
                      <a:r>
                        <a:rPr lang="ar-SA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 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 Staphylococcus aureus</a:t>
                      </a:r>
                      <a:endParaRPr lang="en-US" sz="1100" b="0" dirty="0">
                        <a:effectLst/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  <a:p>
                      <a:pPr lvl="0" algn="ctr" rtl="1"/>
                      <a:endParaRPr lang="ar-SA" sz="9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0" dirty="0" err="1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كوليفورم</a:t>
                      </a:r>
                      <a:r>
                        <a:rPr lang="ar-SA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  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Coliform</a:t>
                      </a:r>
                      <a:endParaRPr lang="en-US" sz="1100" b="0" dirty="0">
                        <a:effectLst/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  <a:p>
                      <a:pPr lvl="0" algn="ctr" rtl="1"/>
                      <a:endParaRPr lang="ar-SA" sz="9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41302"/>
                  </a:ext>
                </a:extLst>
              </a:tr>
              <a:tr h="591991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</a:t>
                      </a:r>
                      <a:r>
                        <a:rPr lang="ar-SA" sz="1200" b="0" dirty="0">
                          <a:solidFill>
                            <a:srgbClr val="C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21</a:t>
                      </a: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) عينة ملوثة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</a:t>
                      </a:r>
                      <a:r>
                        <a:rPr lang="ar-SA" sz="1200" b="0" dirty="0">
                          <a:solidFill>
                            <a:srgbClr val="C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) عينة ملوثة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</a:t>
                      </a:r>
                      <a:r>
                        <a:rPr lang="ar-SA" sz="1200" b="0" dirty="0">
                          <a:solidFill>
                            <a:srgbClr val="C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) عينة ملوثة</a:t>
                      </a:r>
                    </a:p>
                    <a:p>
                      <a:pPr algn="ctr" rtl="1"/>
                      <a:endParaRPr lang="ar-SA" sz="12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</a:t>
                      </a:r>
                      <a:r>
                        <a:rPr lang="ar-SA" sz="1200" b="0" dirty="0">
                          <a:solidFill>
                            <a:srgbClr val="C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15</a:t>
                      </a: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) عينة ملوثة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</a:t>
                      </a:r>
                      <a:r>
                        <a:rPr lang="ar-SA" sz="1200" b="0" dirty="0">
                          <a:solidFill>
                            <a:srgbClr val="C00000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  <a:r>
                        <a:rPr lang="ar-SA" sz="12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) عينة ملوثة</a:t>
                      </a:r>
                    </a:p>
                    <a:p>
                      <a:pPr algn="ctr" rtl="1"/>
                      <a:endParaRPr lang="ar-SA" sz="12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328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23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817949" y="822158"/>
            <a:ext cx="431881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تقرير أعمال ادارة ( مختبر السلامة الغذائية )</a:t>
            </a:r>
            <a:r>
              <a:rPr lang="ar-SA" sz="1400" b="1" dirty="0">
                <a:cs typeface="AL-Mohanad" pitchFamily="2" charset="-78"/>
              </a:rPr>
              <a:t> 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خلال شهر </a:t>
            </a:r>
            <a:r>
              <a:rPr lang="ar-SA" sz="1400" b="1" dirty="0" smtClean="0">
                <a:latin typeface="SST Arabic Medium" panose="020B0604030504020204" pitchFamily="34" charset="-78"/>
                <a:cs typeface="SST Arabic Medium" panose="020B0604030504020204" pitchFamily="34" charset="-78"/>
              </a:rPr>
              <a:t>يوليو 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2021م</a:t>
            </a:r>
            <a:endParaRPr lang="en-US" sz="1400" b="1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  <a:p>
            <a:pPr algn="ctr"/>
            <a:endParaRPr lang="en-US" sz="1400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  <a:p>
            <a:endParaRPr lang="en-US" dirty="0">
              <a:latin typeface="SST Arabic Medium" panose="020B0604030504020204" pitchFamily="34" charset="-78"/>
              <a:cs typeface="SST Arabic Medium" panose="020B0604030504020204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  <a:latin typeface="SST Arabic Medium" panose="020B0604030504020204" pitchFamily="34" charset="-78"/>
                <a:cs typeface="SST Arabic Medium" panose="020B0604030504020204" pitchFamily="34" charset="-78"/>
              </a:rPr>
              <a:t>3</a:t>
            </a:r>
          </a:p>
        </p:txBody>
      </p:sp>
      <p:sp>
        <p:nvSpPr>
          <p:cNvPr id="19" name="TextBox 4"/>
          <p:cNvSpPr txBox="1"/>
          <p:nvPr/>
        </p:nvSpPr>
        <p:spPr>
          <a:xfrm>
            <a:off x="6025055" y="6284951"/>
            <a:ext cx="3090911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L-Mohanad" pitchFamily="2" charset="-78"/>
              </a:rPr>
              <a:t>وكــــــالــــــــــة الــــــخـــــــدمــــــــــــات - الإدارة العامـــــة للمنشآت التجارية</a:t>
            </a:r>
          </a:p>
        </p:txBody>
      </p:sp>
      <p:sp>
        <p:nvSpPr>
          <p:cNvPr id="20" name="TextBox 4"/>
          <p:cNvSpPr txBox="1"/>
          <p:nvPr/>
        </p:nvSpPr>
        <p:spPr>
          <a:xfrm>
            <a:off x="563676" y="6270652"/>
            <a:ext cx="172354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L-Mohanad" pitchFamily="2" charset="-78"/>
              </a:rPr>
              <a:t>www.holymakkah.gov.sa</a:t>
            </a:r>
            <a:endParaRPr lang="ar-SA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L-Mohanad" pitchFamily="2" charset="-78"/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graphicFrame>
        <p:nvGraphicFramePr>
          <p:cNvPr id="8" name="جدول 16">
            <a:extLst>
              <a:ext uri="{FF2B5EF4-FFF2-40B4-BE49-F238E27FC236}">
                <a16:creationId xmlns:a16="http://schemas.microsoft.com/office/drawing/2014/main" id="{8FCBA3E4-D8D8-4096-AB51-4B366D7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88311"/>
              </p:ext>
            </p:extLst>
          </p:nvPr>
        </p:nvGraphicFramePr>
        <p:xfrm>
          <a:off x="5614437" y="1899376"/>
          <a:ext cx="3443304" cy="116703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417047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عينات المياه </a:t>
                      </a:r>
                      <a:endParaRPr lang="en-U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32937"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عدد الإختبارات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عدد العينات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417047"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4332</a:t>
                      </a:r>
                      <a:endParaRPr lang="en-US" sz="14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228</a:t>
                      </a:r>
                      <a:endParaRPr lang="en-US" sz="14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17" name="جدول 16">
            <a:extLst>
              <a:ext uri="{FF2B5EF4-FFF2-40B4-BE49-F238E27FC236}">
                <a16:creationId xmlns:a16="http://schemas.microsoft.com/office/drawing/2014/main" id="{A7975F9E-0F76-4294-9C51-2A2C1C2C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46958"/>
              </p:ext>
            </p:extLst>
          </p:nvPr>
        </p:nvGraphicFramePr>
        <p:xfrm>
          <a:off x="1078986" y="1920999"/>
          <a:ext cx="3443304" cy="114540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عينات الأغذية </a:t>
                      </a:r>
                      <a:endParaRPr lang="en-U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عدد الإختبارات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عدد العينات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5296</a:t>
                      </a:r>
                      <a:endParaRPr lang="en-US" sz="14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1324</a:t>
                      </a:r>
                      <a:endParaRPr lang="en-US" sz="14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25" name="مخطط 24">
            <a:extLst>
              <a:ext uri="{FF2B5EF4-FFF2-40B4-BE49-F238E27FC236}">
                <a16:creationId xmlns:a16="http://schemas.microsoft.com/office/drawing/2014/main" id="{54566922-91CF-4658-882C-9C41F931B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9910445"/>
              </p:ext>
            </p:extLst>
          </p:nvPr>
        </p:nvGraphicFramePr>
        <p:xfrm>
          <a:off x="865613" y="3214031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مخطط 26">
            <a:extLst>
              <a:ext uri="{FF2B5EF4-FFF2-40B4-BE49-F238E27FC236}">
                <a16:creationId xmlns:a16="http://schemas.microsoft.com/office/drawing/2014/main" id="{BD04C697-0093-42A6-9153-BBA494889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772300"/>
              </p:ext>
            </p:extLst>
          </p:nvPr>
        </p:nvGraphicFramePr>
        <p:xfrm>
          <a:off x="5264331" y="3214030"/>
          <a:ext cx="414351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</p:spTree>
    <p:extLst>
      <p:ext uri="{BB962C8B-B14F-4D97-AF65-F5344CB8AC3E}">
        <p14:creationId xmlns:p14="http://schemas.microsoft.com/office/powerpoint/2010/main" val="131060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73744"/>
              </p:ext>
            </p:extLst>
          </p:nvPr>
        </p:nvGraphicFramePr>
        <p:xfrm>
          <a:off x="1125333" y="2298728"/>
          <a:ext cx="8102802" cy="160061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240273">
                  <a:extLst>
                    <a:ext uri="{9D8B030D-6E8A-4147-A177-3AD203B41FA5}">
                      <a16:colId xmlns:a16="http://schemas.microsoft.com/office/drawing/2014/main" val="867458851"/>
                    </a:ext>
                  </a:extLst>
                </a:gridCol>
                <a:gridCol w="2002889">
                  <a:extLst>
                    <a:ext uri="{9D8B030D-6E8A-4147-A177-3AD203B41FA5}">
                      <a16:colId xmlns:a16="http://schemas.microsoft.com/office/drawing/2014/main" val="1243760797"/>
                    </a:ext>
                  </a:extLst>
                </a:gridCol>
                <a:gridCol w="1711206">
                  <a:extLst>
                    <a:ext uri="{9D8B030D-6E8A-4147-A177-3AD203B41FA5}">
                      <a16:colId xmlns:a16="http://schemas.microsoft.com/office/drawing/2014/main" val="431944069"/>
                    </a:ext>
                  </a:extLst>
                </a:gridCol>
                <a:gridCol w="1574217">
                  <a:extLst>
                    <a:ext uri="{9D8B030D-6E8A-4147-A177-3AD203B41FA5}">
                      <a16:colId xmlns:a16="http://schemas.microsoft.com/office/drawing/2014/main" val="4187292806"/>
                    </a:ext>
                  </a:extLst>
                </a:gridCol>
                <a:gridCol w="1574217">
                  <a:extLst>
                    <a:ext uri="{9D8B030D-6E8A-4147-A177-3AD203B41FA5}">
                      <a16:colId xmlns:a16="http://schemas.microsoft.com/office/drawing/2014/main" val="2683046006"/>
                    </a:ext>
                  </a:extLst>
                </a:gridCol>
              </a:tblGrid>
              <a:tr h="298812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kern="1200" dirty="0">
                          <a:solidFill>
                            <a:schemeClr val="tx1"/>
                          </a:solidFill>
                          <a:effectLst/>
                        </a:rPr>
                        <a:t>المؤشر الرئيسي</a:t>
                      </a: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kern="1200" dirty="0">
                          <a:solidFill>
                            <a:schemeClr val="tx1"/>
                          </a:solidFill>
                          <a:effectLst/>
                        </a:rPr>
                        <a:t>الأهداف</a:t>
                      </a: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50" kern="1200" dirty="0" smtClean="0">
                          <a:solidFill>
                            <a:schemeClr val="tx1"/>
                          </a:solidFill>
                          <a:effectLst/>
                        </a:rPr>
                        <a:t>المستهدف</a:t>
                      </a:r>
                      <a:r>
                        <a:rPr lang="ar-SA" sz="105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خلال الشهر</a:t>
                      </a:r>
                      <a:endParaRPr lang="ar-SA" sz="1050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kern="1200" dirty="0">
                          <a:solidFill>
                            <a:schemeClr val="tx1"/>
                          </a:solidFill>
                          <a:effectLst/>
                        </a:rPr>
                        <a:t>المحقق </a:t>
                      </a:r>
                      <a:r>
                        <a:rPr lang="ar-SA" sz="1050" kern="1200" dirty="0" smtClean="0">
                          <a:solidFill>
                            <a:schemeClr val="tx1"/>
                          </a:solidFill>
                          <a:effectLst/>
                        </a:rPr>
                        <a:t>الشهري</a:t>
                      </a:r>
                      <a:endParaRPr lang="ar-SA" sz="105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kern="1200" dirty="0" smtClean="0">
                          <a:solidFill>
                            <a:schemeClr val="tx1"/>
                          </a:solidFill>
                          <a:effectLst/>
                        </a:rPr>
                        <a:t>النسبة</a:t>
                      </a:r>
                      <a:r>
                        <a:rPr lang="ar-SA" sz="105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الشهرية</a:t>
                      </a: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84709"/>
                  </a:ext>
                </a:extLst>
              </a:tr>
              <a:tr h="1141124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50" kern="1200" dirty="0" smtClean="0">
                        <a:effectLst/>
                      </a:endParaRPr>
                    </a:p>
                    <a:p>
                      <a:pPr marL="0" indent="-28575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ar-SA" sz="1050" b="1" kern="1200" dirty="0" smtClean="0">
                          <a:effectLst/>
                        </a:rPr>
                        <a:t>عدد العينات</a:t>
                      </a:r>
                      <a:r>
                        <a:rPr lang="ar-SA" sz="1050" b="1" kern="1200" baseline="0" dirty="0" smtClean="0">
                          <a:effectLst/>
                        </a:rPr>
                        <a:t> المفحوصة</a:t>
                      </a: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ar-SA" sz="1050" b="1" kern="1200" dirty="0">
                        <a:effectLst/>
                      </a:endParaRPr>
                    </a:p>
                    <a:p>
                      <a:pPr marL="0" indent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SA" sz="1050" b="1" kern="1200" dirty="0" smtClean="0">
                          <a:effectLst/>
                        </a:rPr>
                        <a:t>استلام</a:t>
                      </a:r>
                      <a:r>
                        <a:rPr lang="ar-SA" sz="1050" b="1" kern="1200" baseline="0" dirty="0" smtClean="0">
                          <a:effectLst/>
                        </a:rPr>
                        <a:t> عينات الأغذية /المياه</a:t>
                      </a:r>
                    </a:p>
                    <a:p>
                      <a:pPr marL="0" indent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SA" sz="1050" b="1" kern="1200" baseline="0" dirty="0" smtClean="0">
                          <a:effectLst/>
                        </a:rPr>
                        <a:t>ليتم فحصها و تحليلها</a:t>
                      </a:r>
                      <a:r>
                        <a:rPr lang="ar-SA" sz="1050" b="1" kern="1200" dirty="0" smtClean="0">
                          <a:effectLst/>
                        </a:rPr>
                        <a:t>.</a:t>
                      </a: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ar-SA" sz="1050" b="1" kern="1200" dirty="0">
                        <a:solidFill>
                          <a:schemeClr val="tx1"/>
                        </a:solidFill>
                        <a:effectLst/>
                        <a:latin typeface="SST Arabic Medium" panose="020B0604030504020204" pitchFamily="34" charset="-78"/>
                        <a:ea typeface="Calibri"/>
                        <a:cs typeface="SST Arabic Medium" panose="020B060403050402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432254"/>
                  </a:ext>
                </a:extLst>
              </a:tr>
            </a:tbl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06" y="664189"/>
            <a:ext cx="1629783" cy="705827"/>
          </a:xfrm>
          <a:prstGeom prst="rect">
            <a:avLst/>
          </a:prstGeom>
          <a:noFill/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D4D07DC-826B-4321-BAD1-F890C0B029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545" y="734095"/>
            <a:ext cx="1451539" cy="648072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3317777" y="127647"/>
            <a:ext cx="3270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الإدارة العامة للمنشآت التجارية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5886348" y="6270652"/>
            <a:ext cx="3877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وكالة الخدمات – الإدارة العامة للمنشآت التجارية	</a:t>
            </a:r>
            <a:endParaRPr lang="en-US" altLang="ar-SA" sz="14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3B0A1762-0CDC-410D-BE95-348FB99A58FD}"/>
              </a:ext>
            </a:extLst>
          </p:cNvPr>
          <p:cNvSpPr txBox="1"/>
          <p:nvPr/>
        </p:nvSpPr>
        <p:spPr>
          <a:xfrm>
            <a:off x="292467" y="6270652"/>
            <a:ext cx="18245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www.holymakkah.gov.sa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0C7DA19-D6DE-467E-8D0B-EAD20EC2536F}"/>
              </a:ext>
            </a:extLst>
          </p:cNvPr>
          <p:cNvSpPr txBox="1"/>
          <p:nvPr/>
        </p:nvSpPr>
        <p:spPr>
          <a:xfrm>
            <a:off x="4628094" y="3070311"/>
            <a:ext cx="1097280" cy="41549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1050" b="1" dirty="0" smtClean="0"/>
              <a:t>1500</a:t>
            </a:r>
          </a:p>
          <a:p>
            <a:pPr algn="ctr"/>
            <a:r>
              <a:rPr lang="ar-SA" sz="1050" b="1" dirty="0" smtClean="0"/>
              <a:t>عينة غذاء ومياه  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9D48E973-FCC0-40A8-8D01-22D1977276CB}"/>
              </a:ext>
            </a:extLst>
          </p:cNvPr>
          <p:cNvSpPr/>
          <p:nvPr/>
        </p:nvSpPr>
        <p:spPr>
          <a:xfrm>
            <a:off x="2867910" y="847825"/>
            <a:ext cx="4007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مؤشرات 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(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ادارة مختبر السلامة الغذائية )خلال </a:t>
            </a:r>
            <a:r>
              <a:rPr lang="ar-SA" sz="1400" b="1" dirty="0">
                <a:latin typeface="SST Arabic Medium" panose="020B0604030504020204" pitchFamily="34" charset="-78"/>
                <a:cs typeface="SST Arabic Medium" panose="020B0604030504020204" pitchFamily="34" charset="-78"/>
              </a:rPr>
              <a:t>شهر يوليو2021</a:t>
            </a:r>
            <a:r>
              <a:rPr lang="ar-SA" sz="1600" b="1" dirty="0" smtClean="0">
                <a:cs typeface="AL-Mohanad" pitchFamily="2" charset="-78"/>
              </a:rPr>
              <a:t> </a:t>
            </a:r>
            <a:r>
              <a:rPr lang="ar-SA" sz="1600" b="1" dirty="0">
                <a:cs typeface="AL-Mohanad" pitchFamily="2" charset="-78"/>
              </a:rPr>
              <a:t>م</a:t>
            </a:r>
            <a:endParaRPr lang="en-US" sz="1600" dirty="0">
              <a:cs typeface="AL-Mohanad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B4BF5F6F-062A-4A92-BF56-BA61CBE3A7FD}"/>
              </a:ext>
            </a:extLst>
          </p:cNvPr>
          <p:cNvSpPr txBox="1"/>
          <p:nvPr/>
        </p:nvSpPr>
        <p:spPr>
          <a:xfrm>
            <a:off x="3002176" y="3047227"/>
            <a:ext cx="1097280" cy="43858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1050" b="1" dirty="0" smtClean="0"/>
              <a:t>1552</a:t>
            </a:r>
          </a:p>
          <a:p>
            <a:pPr algn="ctr"/>
            <a:r>
              <a:rPr lang="ar-SA" sz="1050" b="1" dirty="0" smtClean="0"/>
              <a:t>عينة </a:t>
            </a:r>
            <a:r>
              <a:rPr lang="ar-SA" sz="1050" b="1" dirty="0"/>
              <a:t>غذاء </a:t>
            </a:r>
            <a:r>
              <a:rPr lang="ar-SA" sz="1050" b="1" dirty="0" smtClean="0"/>
              <a:t>ومياه</a:t>
            </a:r>
            <a:r>
              <a:rPr lang="ar-SA" sz="1200" b="1" dirty="0" smtClean="0"/>
              <a:t>    </a:t>
            </a:r>
            <a:endParaRPr lang="en-US" sz="1200" b="1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162284CF-118B-49C6-AC92-3C2849262931}"/>
              </a:ext>
            </a:extLst>
          </p:cNvPr>
          <p:cNvSpPr txBox="1"/>
          <p:nvPr/>
        </p:nvSpPr>
        <p:spPr>
          <a:xfrm>
            <a:off x="1376258" y="3035685"/>
            <a:ext cx="1097280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1200" b="1" dirty="0" smtClean="0"/>
              <a:t>103.5%</a:t>
            </a:r>
            <a:endParaRPr lang="ar-SA" sz="1200" b="1" dirty="0"/>
          </a:p>
          <a:p>
            <a:pPr algn="ctr"/>
            <a:r>
              <a:rPr lang="ar-SA" sz="1200" b="1" dirty="0"/>
              <a:t>    </a:t>
            </a:r>
            <a:endParaRPr lang="en-US" sz="12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162174" y="3980393"/>
            <a:ext cx="585413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1200" b="1" dirty="0">
                <a:solidFill>
                  <a:srgbClr val="C00000"/>
                </a:solidFill>
              </a:rPr>
              <a:t>هذا الهدف مرتبط بأعداد العينات الواردة للمختبر خلال الفترة.</a:t>
            </a:r>
            <a:endParaRPr lang="ar-SA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3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F0607CBFC0A48AC000B463F129995" ma:contentTypeVersion="2" ma:contentTypeDescription="Create a new document." ma:contentTypeScope="" ma:versionID="82505e0e25c5e730be462b1145030845">
  <xsd:schema xmlns:xsd="http://www.w3.org/2001/XMLSchema" xmlns:xs="http://www.w3.org/2001/XMLSchema" xmlns:p="http://schemas.microsoft.com/office/2006/metadata/properties" xmlns:ns1="http://schemas.microsoft.com/sharepoint/v3" xmlns:ns2="8dd50704-a986-440b-82ca-27e593c14e53" targetNamespace="http://schemas.microsoft.com/office/2006/metadata/properties" ma:root="true" ma:fieldsID="97c1e67754b1f7d68ac7c87483b8eabf" ns1:_="" ns2:_="">
    <xsd:import namespace="http://schemas.microsoft.com/sharepoint/v3"/>
    <xsd:import namespace="8dd50704-a986-440b-82ca-27e593c14e5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50704-a986-440b-82ca-27e593c14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78D41E7-E15B-4E6D-87C1-433175235295}"/>
</file>

<file path=customXml/itemProps2.xml><?xml version="1.0" encoding="utf-8"?>
<ds:datastoreItem xmlns:ds="http://schemas.openxmlformats.org/officeDocument/2006/customXml" ds:itemID="{EC94F114-0203-4A18-95FB-387549D16EBE}"/>
</file>

<file path=customXml/itemProps3.xml><?xml version="1.0" encoding="utf-8"?>
<ds:datastoreItem xmlns:ds="http://schemas.openxmlformats.org/officeDocument/2006/customXml" ds:itemID="{1E3852E6-4686-4482-A6EF-1802A09D2879}"/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474</Words>
  <Application>Microsoft Office PowerPoint</Application>
  <PresentationFormat>A4 Paper (210x297 mm)</PresentationFormat>
  <Paragraphs>260</Paragraphs>
  <Slides>5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4" baseType="lpstr">
      <vt:lpstr>AL-Mohanad</vt:lpstr>
      <vt:lpstr>Arial</vt:lpstr>
      <vt:lpstr>Calibri</vt:lpstr>
      <vt:lpstr>SST Arabic Medium</vt:lpstr>
      <vt:lpstr>Times New Roman</vt:lpstr>
      <vt:lpstr>Traditional Arabic</vt:lpstr>
      <vt:lpstr>Urdu Typesetting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بشير مصطفى ابو نجم</dc:creator>
  <cp:lastModifiedBy>نايف يوسف حسن</cp:lastModifiedBy>
  <cp:revision>321</cp:revision>
  <cp:lastPrinted>2019-02-19T07:58:40Z</cp:lastPrinted>
  <dcterms:created xsi:type="dcterms:W3CDTF">2019-02-03T10:41:56Z</dcterms:created>
  <dcterms:modified xsi:type="dcterms:W3CDTF">2021-08-18T09:53:24Z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0x010100B28F0607CBFC0A48AC000B463F129995</vt:lpwstr>
  </property>
</Properties>
</file>